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60" r:id="rId2"/>
    <p:sldId id="278" r:id="rId3"/>
    <p:sldId id="338" r:id="rId4"/>
    <p:sldId id="339" r:id="rId5"/>
    <p:sldId id="340" r:id="rId6"/>
    <p:sldId id="342" r:id="rId7"/>
    <p:sldId id="343" r:id="rId8"/>
    <p:sldId id="341" r:id="rId9"/>
    <p:sldId id="318" r:id="rId10"/>
    <p:sldId id="344" r:id="rId11"/>
    <p:sldId id="347" r:id="rId12"/>
    <p:sldId id="348" r:id="rId13"/>
    <p:sldId id="349" r:id="rId14"/>
    <p:sldId id="345" r:id="rId15"/>
    <p:sldId id="350" r:id="rId16"/>
    <p:sldId id="351" r:id="rId17"/>
    <p:sldId id="352" r:id="rId18"/>
    <p:sldId id="353" r:id="rId19"/>
    <p:sldId id="354" r:id="rId20"/>
    <p:sldId id="35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88">
          <p15:clr>
            <a:srgbClr val="A4A3A4"/>
          </p15:clr>
        </p15:guide>
        <p15:guide id="2" orient="horz" pos="220">
          <p15:clr>
            <a:srgbClr val="A4A3A4"/>
          </p15:clr>
        </p15:guide>
        <p15:guide id="3" orient="horz" pos="3120">
          <p15:clr>
            <a:srgbClr val="A4A3A4"/>
          </p15:clr>
        </p15:guide>
        <p15:guide id="4" orient="horz" pos="1198">
          <p15:clr>
            <a:srgbClr val="A4A3A4"/>
          </p15:clr>
        </p15:guide>
        <p15:guide id="5" orient="horz" pos="2126">
          <p15:clr>
            <a:srgbClr val="A4A3A4"/>
          </p15:clr>
        </p15:guide>
        <p15:guide id="6" pos="5545">
          <p15:clr>
            <a:srgbClr val="A4A3A4"/>
          </p15:clr>
        </p15:guide>
        <p15:guide id="7" pos="215">
          <p15:clr>
            <a:srgbClr val="A4A3A4"/>
          </p15:clr>
        </p15:guide>
        <p15:guide id="8" pos="555">
          <p15:clr>
            <a:srgbClr val="A4A3A4"/>
          </p15:clr>
        </p15:guide>
        <p15:guide id="9" pos="2194">
          <p15:clr>
            <a:srgbClr val="A4A3A4"/>
          </p15:clr>
        </p15:guide>
        <p15:guide id="10" pos="40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A9AC"/>
    <a:srgbClr val="6D6E71"/>
    <a:srgbClr val="7FDBE9"/>
    <a:srgbClr val="EEC567"/>
    <a:srgbClr val="E6AE23"/>
    <a:srgbClr val="9D9FA2"/>
    <a:srgbClr val="414042"/>
    <a:srgbClr val="009F4F"/>
    <a:srgbClr val="6DC299"/>
    <a:srgbClr val="75CBD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39" autoAdjust="0"/>
    <p:restoredTop sz="94648" autoAdjust="0"/>
  </p:normalViewPr>
  <p:slideViewPr>
    <p:cSldViewPr snapToGrid="0" snapToObjects="1" showGuides="1">
      <p:cViewPr varScale="1">
        <p:scale>
          <a:sx n="113" d="100"/>
          <a:sy n="113" d="100"/>
        </p:scale>
        <p:origin x="1734" y="102"/>
      </p:cViewPr>
      <p:guideLst>
        <p:guide orient="horz" pos="4088"/>
        <p:guide orient="horz" pos="220"/>
        <p:guide orient="horz" pos="3120"/>
        <p:guide orient="horz" pos="1198"/>
        <p:guide orient="horz" pos="2126"/>
        <p:guide pos="5545"/>
        <p:guide pos="215"/>
        <p:guide pos="555"/>
        <p:guide pos="2194"/>
        <p:guide pos="4013"/>
      </p:guideLst>
    </p:cSldViewPr>
  </p:slideViewPr>
  <p:outlineViewPr>
    <p:cViewPr>
      <p:scale>
        <a:sx n="33" d="100"/>
        <a:sy n="33" d="100"/>
      </p:scale>
      <p:origin x="0" y="0"/>
    </p:cViewPr>
  </p:outlineViewPr>
  <p:notesTextViewPr>
    <p:cViewPr>
      <p:scale>
        <a:sx n="3" d="2"/>
        <a:sy n="3" d="2"/>
      </p:scale>
      <p:origin x="0" y="0"/>
    </p:cViewPr>
  </p:notesTextViewPr>
  <p:sorterViewPr>
    <p:cViewPr>
      <p:scale>
        <a:sx n="111" d="100"/>
        <a:sy n="111"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F18743-6ED6-4D24-AC8C-68D87FDEC71B}" type="datetimeFigureOut">
              <a:rPr lang="en-US" smtClean="0"/>
              <a:t>5/13/2020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A36DB3-FEA4-474B-92C2-678316639B4A}" type="slidenum">
              <a:rPr lang="en-US" smtClean="0"/>
              <a:t>‹#›</a:t>
            </a:fld>
            <a:endParaRPr lang="en-US"/>
          </a:p>
        </p:txBody>
      </p:sp>
    </p:spTree>
    <p:extLst>
      <p:ext uri="{BB962C8B-B14F-4D97-AF65-F5344CB8AC3E}">
        <p14:creationId xmlns:p14="http://schemas.microsoft.com/office/powerpoint/2010/main" val="4159332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DDA4BCA-75B1-4B46-BCCC-24EAE7FD126C}" type="datetime1">
              <a:rPr lang="en-US" smtClean="0"/>
              <a:t>5/13/2020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C17ABB-07EA-4840-9131-7596CD192C55}" type="slidenum">
              <a:rPr lang="en-US" smtClean="0"/>
              <a:pPr/>
              <a:t>‹#›</a:t>
            </a:fld>
            <a:endParaRPr lang="en-US"/>
          </a:p>
        </p:txBody>
      </p:sp>
    </p:spTree>
    <p:extLst>
      <p:ext uri="{BB962C8B-B14F-4D97-AF65-F5344CB8AC3E}">
        <p14:creationId xmlns:p14="http://schemas.microsoft.com/office/powerpoint/2010/main" val="2435914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06E124-F563-422A-AEC8-2C65B13758F5}" type="datetime1">
              <a:rPr lang="en-US" smtClean="0"/>
              <a:t>5/13/2020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C17ABB-07EA-4840-9131-7596CD192C55}" type="slidenum">
              <a:rPr lang="en-US" smtClean="0"/>
              <a:pPr/>
              <a:t>‹#›</a:t>
            </a:fld>
            <a:endParaRPr lang="en-US"/>
          </a:p>
        </p:txBody>
      </p:sp>
    </p:spTree>
    <p:extLst>
      <p:ext uri="{BB962C8B-B14F-4D97-AF65-F5344CB8AC3E}">
        <p14:creationId xmlns:p14="http://schemas.microsoft.com/office/powerpoint/2010/main" val="2239793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1F4284-6B52-4B43-82C4-D038176C559E}" type="datetime1">
              <a:rPr lang="en-US" smtClean="0"/>
              <a:t>5/13/2020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C17ABB-07EA-4840-9131-7596CD192C55}" type="slidenum">
              <a:rPr lang="en-US" smtClean="0"/>
              <a:pPr/>
              <a:t>‹#›</a:t>
            </a:fld>
            <a:endParaRPr lang="en-US"/>
          </a:p>
        </p:txBody>
      </p:sp>
    </p:spTree>
    <p:extLst>
      <p:ext uri="{BB962C8B-B14F-4D97-AF65-F5344CB8AC3E}">
        <p14:creationId xmlns:p14="http://schemas.microsoft.com/office/powerpoint/2010/main" val="3889618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C4E904-5A2E-4499-9425-F39DF95D7055}" type="datetime1">
              <a:rPr lang="en-US" smtClean="0"/>
              <a:t>5/13/2020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C17ABB-07EA-4840-9131-7596CD192C55}" type="slidenum">
              <a:rPr lang="en-US" smtClean="0"/>
              <a:pPr/>
              <a:t>‹#›</a:t>
            </a:fld>
            <a:endParaRPr lang="en-US"/>
          </a:p>
        </p:txBody>
      </p:sp>
    </p:spTree>
    <p:extLst>
      <p:ext uri="{BB962C8B-B14F-4D97-AF65-F5344CB8AC3E}">
        <p14:creationId xmlns:p14="http://schemas.microsoft.com/office/powerpoint/2010/main" val="4256349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61A727-9B8B-4436-B53F-1CE7658B4BD5}" type="datetime1">
              <a:rPr lang="en-US" smtClean="0"/>
              <a:t>5/13/2020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C17ABB-07EA-4840-9131-7596CD192C55}" type="slidenum">
              <a:rPr lang="en-US" smtClean="0"/>
              <a:pPr/>
              <a:t>‹#›</a:t>
            </a:fld>
            <a:endParaRPr lang="en-US"/>
          </a:p>
        </p:txBody>
      </p:sp>
    </p:spTree>
    <p:extLst>
      <p:ext uri="{BB962C8B-B14F-4D97-AF65-F5344CB8AC3E}">
        <p14:creationId xmlns:p14="http://schemas.microsoft.com/office/powerpoint/2010/main" val="2258994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499065A-C386-4A64-817E-B8873EFCE9AE}" type="datetime1">
              <a:rPr lang="en-US" smtClean="0"/>
              <a:t>5/13/2020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C17ABB-07EA-4840-9131-7596CD192C55}" type="slidenum">
              <a:rPr lang="en-US" smtClean="0"/>
              <a:pPr/>
              <a:t>‹#›</a:t>
            </a:fld>
            <a:endParaRPr lang="en-US"/>
          </a:p>
        </p:txBody>
      </p:sp>
    </p:spTree>
    <p:extLst>
      <p:ext uri="{BB962C8B-B14F-4D97-AF65-F5344CB8AC3E}">
        <p14:creationId xmlns:p14="http://schemas.microsoft.com/office/powerpoint/2010/main" val="145577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F119FA5-D213-4A3E-BD8C-1A118D52E2D6}" type="datetime1">
              <a:rPr lang="en-US" smtClean="0"/>
              <a:t>5/13/2020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C17ABB-07EA-4840-9131-7596CD192C55}" type="slidenum">
              <a:rPr lang="en-US" smtClean="0"/>
              <a:pPr/>
              <a:t>‹#›</a:t>
            </a:fld>
            <a:endParaRPr lang="en-US"/>
          </a:p>
        </p:txBody>
      </p:sp>
    </p:spTree>
    <p:extLst>
      <p:ext uri="{BB962C8B-B14F-4D97-AF65-F5344CB8AC3E}">
        <p14:creationId xmlns:p14="http://schemas.microsoft.com/office/powerpoint/2010/main" val="3451252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A0239CDD-DEB1-4B52-9713-C76312620EE3}" type="datetime1">
              <a:rPr lang="en-US" smtClean="0"/>
              <a:t>5/13/2020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C17ABB-07EA-4840-9131-7596CD192C55}" type="slidenum">
              <a:rPr lang="en-US" smtClean="0"/>
              <a:pPr/>
              <a:t>‹#›</a:t>
            </a:fld>
            <a:endParaRPr lang="en-US"/>
          </a:p>
        </p:txBody>
      </p:sp>
    </p:spTree>
    <p:extLst>
      <p:ext uri="{BB962C8B-B14F-4D97-AF65-F5344CB8AC3E}">
        <p14:creationId xmlns:p14="http://schemas.microsoft.com/office/powerpoint/2010/main" val="2395628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51124-91FC-4290-A451-C355833B0A7E}" type="datetime1">
              <a:rPr lang="en-US" smtClean="0"/>
              <a:t>5/13/2020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C17ABB-07EA-4840-9131-7596CD192C55}" type="slidenum">
              <a:rPr lang="en-US" smtClean="0"/>
              <a:pPr/>
              <a:t>‹#›</a:t>
            </a:fld>
            <a:endParaRPr lang="en-US"/>
          </a:p>
        </p:txBody>
      </p:sp>
    </p:spTree>
    <p:extLst>
      <p:ext uri="{BB962C8B-B14F-4D97-AF65-F5344CB8AC3E}">
        <p14:creationId xmlns:p14="http://schemas.microsoft.com/office/powerpoint/2010/main" val="3057450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527C53-53B1-45F3-AEA4-E93026B06917}" type="datetime1">
              <a:rPr lang="en-US" smtClean="0"/>
              <a:t>5/13/2020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C17ABB-07EA-4840-9131-7596CD192C55}" type="slidenum">
              <a:rPr lang="en-US" smtClean="0"/>
              <a:pPr/>
              <a:t>‹#›</a:t>
            </a:fld>
            <a:endParaRPr lang="en-US"/>
          </a:p>
        </p:txBody>
      </p:sp>
    </p:spTree>
    <p:extLst>
      <p:ext uri="{BB962C8B-B14F-4D97-AF65-F5344CB8AC3E}">
        <p14:creationId xmlns:p14="http://schemas.microsoft.com/office/powerpoint/2010/main" val="3094907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49FD08-11CF-43C0-94B3-664CDD12EBD2}" type="datetime1">
              <a:rPr lang="en-US" smtClean="0"/>
              <a:t>5/13/2020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C17ABB-07EA-4840-9131-7596CD192C55}" type="slidenum">
              <a:rPr lang="en-US" smtClean="0"/>
              <a:pPr/>
              <a:t>‹#›</a:t>
            </a:fld>
            <a:endParaRPr lang="en-US"/>
          </a:p>
        </p:txBody>
      </p:sp>
    </p:spTree>
    <p:extLst>
      <p:ext uri="{BB962C8B-B14F-4D97-AF65-F5344CB8AC3E}">
        <p14:creationId xmlns:p14="http://schemas.microsoft.com/office/powerpoint/2010/main" val="3843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D1BDF5-F79E-4498-A596-89B1EC0FFBB0}" type="datetime1">
              <a:rPr lang="en-US" smtClean="0"/>
              <a:t>5/13/2020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C17ABB-07EA-4840-9131-7596CD192C55}" type="slidenum">
              <a:rPr lang="en-US" smtClean="0"/>
              <a:pPr/>
              <a:t>‹#›</a:t>
            </a:fld>
            <a:endParaRPr lang="en-US"/>
          </a:p>
        </p:txBody>
      </p:sp>
    </p:spTree>
    <p:extLst>
      <p:ext uri="{BB962C8B-B14F-4D97-AF65-F5344CB8AC3E}">
        <p14:creationId xmlns:p14="http://schemas.microsoft.com/office/powerpoint/2010/main" val="2127211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accent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TW2c6wgekVk&amp;list=PLlUL0zfFPz3GYDuh3sQxTsoMYnZlXxI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5829" y="1695235"/>
            <a:ext cx="7875142" cy="1938992"/>
          </a:xfrm>
          <a:prstGeom prst="rect">
            <a:avLst/>
          </a:prstGeom>
        </p:spPr>
        <p:txBody>
          <a:bodyPr wrap="square">
            <a:spAutoFit/>
          </a:bodyPr>
          <a:lstStyle/>
          <a:p>
            <a:r>
              <a:rPr lang="en-US" sz="4000" b="1" dirty="0">
                <a:solidFill>
                  <a:schemeClr val="bg1"/>
                </a:solidFill>
                <a:cs typeface="Arial"/>
              </a:rPr>
              <a:t>Psychotherapy at the Intersection of LGBT+ and Religion</a:t>
            </a:r>
          </a:p>
        </p:txBody>
      </p:sp>
      <p:sp>
        <p:nvSpPr>
          <p:cNvPr id="8" name="Rectangle 7"/>
          <p:cNvSpPr/>
          <p:nvPr/>
        </p:nvSpPr>
        <p:spPr>
          <a:xfrm>
            <a:off x="857893" y="4498460"/>
            <a:ext cx="6554912" cy="561885"/>
          </a:xfrm>
          <a:prstGeom prst="rect">
            <a:avLst/>
          </a:prstGeom>
        </p:spPr>
        <p:txBody>
          <a:bodyPr wrap="square">
            <a:spAutoFit/>
          </a:bodyPr>
          <a:lstStyle/>
          <a:p>
            <a:pPr>
              <a:lnSpc>
                <a:spcPct val="120000"/>
              </a:lnSpc>
            </a:pPr>
            <a:r>
              <a:rPr lang="en-US" sz="2800" b="1" dirty="0">
                <a:solidFill>
                  <a:schemeClr val="bg1"/>
                </a:solidFill>
                <a:latin typeface="Arial"/>
                <a:cs typeface="Arial"/>
              </a:rPr>
              <a:t>Benjamin A Katz</a:t>
            </a:r>
          </a:p>
        </p:txBody>
      </p:sp>
      <p:sp>
        <p:nvSpPr>
          <p:cNvPr id="5" name="Rectangle 4"/>
          <p:cNvSpPr/>
          <p:nvPr/>
        </p:nvSpPr>
        <p:spPr>
          <a:xfrm>
            <a:off x="3339101" y="6015519"/>
            <a:ext cx="6830992" cy="427746"/>
          </a:xfrm>
          <a:prstGeom prst="rect">
            <a:avLst/>
          </a:prstGeom>
        </p:spPr>
        <p:txBody>
          <a:bodyPr wrap="square">
            <a:spAutoFit/>
          </a:bodyPr>
          <a:lstStyle/>
          <a:p>
            <a:pPr>
              <a:lnSpc>
                <a:spcPct val="120000"/>
              </a:lnSpc>
            </a:pPr>
            <a:r>
              <a:rPr lang="en-US" sz="2000" b="1" dirty="0">
                <a:solidFill>
                  <a:schemeClr val="bg1"/>
                </a:solidFill>
                <a:latin typeface="Arial"/>
                <a:cs typeface="Arial"/>
              </a:rPr>
              <a:t>Contact info: Benjamin.katz@mail.huji.ac.il</a:t>
            </a:r>
          </a:p>
        </p:txBody>
      </p:sp>
    </p:spTree>
    <p:extLst>
      <p:ext uri="{BB962C8B-B14F-4D97-AF65-F5344CB8AC3E}">
        <p14:creationId xmlns:p14="http://schemas.microsoft.com/office/powerpoint/2010/main" val="747692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p:cNvSpPr>
          <p:nvPr>
            <p:ph type="title"/>
          </p:nvPr>
        </p:nvSpPr>
        <p:spPr>
          <a:xfrm>
            <a:off x="457200" y="2494499"/>
            <a:ext cx="8229600" cy="1200329"/>
          </a:xfrm>
          <a:prstGeom prst="rect">
            <a:avLst/>
          </a:prstGeom>
        </p:spPr>
        <p:txBody>
          <a:bodyPr wrap="square">
            <a:spAutoFit/>
          </a:bodyPr>
          <a:lstStyle/>
          <a:p>
            <a:pPr algn="l"/>
            <a:r>
              <a:rPr lang="en-US" sz="3600" b="1" dirty="0">
                <a:solidFill>
                  <a:schemeClr val="accent1"/>
                </a:solidFill>
                <a:latin typeface="Arial"/>
                <a:cs typeface="Arial"/>
              </a:rPr>
              <a:t>Religion and Sexual Minority Status in Psychotherapy</a:t>
            </a:r>
          </a:p>
        </p:txBody>
      </p:sp>
      <p:sp>
        <p:nvSpPr>
          <p:cNvPr id="5" name="Slide Number Placeholder 1"/>
          <p:cNvSpPr txBox="1">
            <a:spLocks/>
          </p:cNvSpPr>
          <p:nvPr/>
        </p:nvSpPr>
        <p:spPr>
          <a:xfrm>
            <a:off x="5984582"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solidFill>
                  <a:schemeClr val="bg1"/>
                </a:solidFill>
              </a:rPr>
              <a:t>9</a:t>
            </a:r>
          </a:p>
        </p:txBody>
      </p:sp>
    </p:spTree>
    <p:extLst>
      <p:ext uri="{BB962C8B-B14F-4D97-AF65-F5344CB8AC3E}">
        <p14:creationId xmlns:p14="http://schemas.microsoft.com/office/powerpoint/2010/main" val="385816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p:cNvSpPr>
          <p:nvPr>
            <p:ph type="title"/>
          </p:nvPr>
        </p:nvSpPr>
        <p:spPr>
          <a:xfrm>
            <a:off x="457200" y="522974"/>
            <a:ext cx="8229600" cy="646331"/>
          </a:xfrm>
          <a:prstGeom prst="rect">
            <a:avLst/>
          </a:prstGeom>
        </p:spPr>
        <p:txBody>
          <a:bodyPr wrap="square">
            <a:spAutoFit/>
          </a:bodyPr>
          <a:lstStyle/>
          <a:p>
            <a:pPr algn="l"/>
            <a:r>
              <a:rPr lang="en-US" sz="3600" b="1" dirty="0">
                <a:latin typeface="Arial"/>
                <a:cs typeface="Arial"/>
              </a:rPr>
              <a:t>Acculturation Theory</a:t>
            </a:r>
            <a:endParaRPr lang="en-US" sz="3600" b="1" dirty="0">
              <a:solidFill>
                <a:schemeClr val="accent1"/>
              </a:solidFill>
              <a:latin typeface="Arial"/>
              <a:cs typeface="Arial"/>
            </a:endParaRPr>
          </a:p>
        </p:txBody>
      </p:sp>
      <p:sp>
        <p:nvSpPr>
          <p:cNvPr id="9" name="Slide Number Placeholder 1"/>
          <p:cNvSpPr txBox="1">
            <a:spLocks/>
          </p:cNvSpPr>
          <p:nvPr/>
        </p:nvSpPr>
        <p:spPr>
          <a:xfrm>
            <a:off x="5984582"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solidFill>
                  <a:schemeClr val="bg1"/>
                </a:solidFill>
              </a:rPr>
              <a:t>10</a:t>
            </a:r>
          </a:p>
        </p:txBody>
      </p:sp>
      <p:sp>
        <p:nvSpPr>
          <p:cNvPr id="5" name="Content Placeholder 4">
            <a:extLst>
              <a:ext uri="{FF2B5EF4-FFF2-40B4-BE49-F238E27FC236}">
                <a16:creationId xmlns:a16="http://schemas.microsoft.com/office/drawing/2014/main" id="{3E849058-8B37-40E0-9EBF-2B19FD0B91CC}"/>
              </a:ext>
            </a:extLst>
          </p:cNvPr>
          <p:cNvSpPr>
            <a:spLocks noGrp="1"/>
          </p:cNvSpPr>
          <p:nvPr>
            <p:ph idx="1"/>
          </p:nvPr>
        </p:nvSpPr>
        <p:spPr>
          <a:xfrm>
            <a:off x="457200" y="5761038"/>
            <a:ext cx="8229600" cy="365125"/>
          </a:xfrm>
        </p:spPr>
        <p:txBody>
          <a:bodyPr>
            <a:normAutofit fontScale="40000" lnSpcReduction="20000"/>
          </a:bodyPr>
          <a:lstStyle/>
          <a:p>
            <a:pPr marL="0" indent="0">
              <a:buNone/>
            </a:pPr>
            <a:r>
              <a:rPr lang="en-US" dirty="0"/>
              <a:t>Berry, J. W. (1997). Immigration, acculturation, and adaptation. </a:t>
            </a:r>
            <a:r>
              <a:rPr lang="en-US" i="1" dirty="0"/>
              <a:t>Applied psychology</a:t>
            </a:r>
            <a:r>
              <a:rPr lang="en-US" dirty="0"/>
              <a:t>, </a:t>
            </a:r>
            <a:r>
              <a:rPr lang="en-US" i="1" dirty="0"/>
              <a:t>46</a:t>
            </a:r>
            <a:r>
              <a:rPr lang="en-US" dirty="0"/>
              <a:t>(1), 5-34.</a:t>
            </a:r>
          </a:p>
        </p:txBody>
      </p:sp>
      <p:graphicFrame>
        <p:nvGraphicFramePr>
          <p:cNvPr id="6" name="Table 6">
            <a:extLst>
              <a:ext uri="{FF2B5EF4-FFF2-40B4-BE49-F238E27FC236}">
                <a16:creationId xmlns:a16="http://schemas.microsoft.com/office/drawing/2014/main" id="{50CA7588-FBB4-4A0C-97CD-F52A896CED81}"/>
              </a:ext>
            </a:extLst>
          </p:cNvPr>
          <p:cNvGraphicFramePr>
            <a:graphicFrameLocks noGrp="1"/>
          </p:cNvGraphicFramePr>
          <p:nvPr>
            <p:extLst>
              <p:ext uri="{D42A27DB-BD31-4B8C-83A1-F6EECF244321}">
                <p14:modId xmlns:p14="http://schemas.microsoft.com/office/powerpoint/2010/main" val="1266770395"/>
              </p:ext>
            </p:extLst>
          </p:nvPr>
        </p:nvGraphicFramePr>
        <p:xfrm>
          <a:off x="298704" y="1625600"/>
          <a:ext cx="7819480" cy="3549904"/>
        </p:xfrm>
        <a:graphic>
          <a:graphicData uri="http://schemas.openxmlformats.org/drawingml/2006/table">
            <a:tbl>
              <a:tblPr firstRow="1" bandRow="1">
                <a:tableStyleId>{5C22544A-7EE6-4342-B048-85BDC9FD1C3A}</a:tableStyleId>
              </a:tblPr>
              <a:tblGrid>
                <a:gridCol w="1954870">
                  <a:extLst>
                    <a:ext uri="{9D8B030D-6E8A-4147-A177-3AD203B41FA5}">
                      <a16:colId xmlns:a16="http://schemas.microsoft.com/office/drawing/2014/main" val="528415375"/>
                    </a:ext>
                  </a:extLst>
                </a:gridCol>
                <a:gridCol w="1954870">
                  <a:extLst>
                    <a:ext uri="{9D8B030D-6E8A-4147-A177-3AD203B41FA5}">
                      <a16:colId xmlns:a16="http://schemas.microsoft.com/office/drawing/2014/main" val="1319851953"/>
                    </a:ext>
                  </a:extLst>
                </a:gridCol>
                <a:gridCol w="1954870">
                  <a:extLst>
                    <a:ext uri="{9D8B030D-6E8A-4147-A177-3AD203B41FA5}">
                      <a16:colId xmlns:a16="http://schemas.microsoft.com/office/drawing/2014/main" val="1881657898"/>
                    </a:ext>
                  </a:extLst>
                </a:gridCol>
                <a:gridCol w="1954870">
                  <a:extLst>
                    <a:ext uri="{9D8B030D-6E8A-4147-A177-3AD203B41FA5}">
                      <a16:colId xmlns:a16="http://schemas.microsoft.com/office/drawing/2014/main" val="1999962749"/>
                    </a:ext>
                  </a:extLst>
                </a:gridCol>
              </a:tblGrid>
              <a:tr h="887476">
                <a:tc>
                  <a:txBody>
                    <a:bodyPr/>
                    <a:lstStyle/>
                    <a:p>
                      <a:endParaRPr lang="en-US" dirty="0">
                        <a:solidFill>
                          <a:sysClr val="windowText" lastClr="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solidFill>
                          <a:sysClr val="windowText" lastClr="0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r>
                        <a:rPr lang="en-US" dirty="0">
                          <a:solidFill>
                            <a:sysClr val="windowText" lastClr="000000"/>
                          </a:solidFill>
                        </a:rPr>
                        <a:t>Native culture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48767700"/>
                  </a:ext>
                </a:extLst>
              </a:tr>
              <a:tr h="887476">
                <a:tc>
                  <a:txBody>
                    <a:bodyPr/>
                    <a:lstStyle/>
                    <a:p>
                      <a:endParaRPr lang="en-US" dirty="0">
                        <a:solidFill>
                          <a:sysClr val="windowText" lastClr="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solidFill>
                          <a:sysClr val="windowText" lastClr="0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a:solidFill>
                            <a:sysClr val="windowText" lastClr="000000"/>
                          </a:solidFill>
                        </a:rPr>
                        <a:t>Retain</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ysClr val="windowText" lastClr="000000"/>
                          </a:solidFill>
                        </a:rPr>
                        <a:t>Reject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87389226"/>
                  </a:ext>
                </a:extLst>
              </a:tr>
              <a:tr h="887476">
                <a:tc rowSpan="2">
                  <a:txBody>
                    <a:bodyPr/>
                    <a:lstStyle/>
                    <a:p>
                      <a:endParaRPr lang="en-US" b="1" dirty="0">
                        <a:solidFill>
                          <a:sysClr val="windowText" lastClr="000000"/>
                        </a:solidFill>
                      </a:endParaRPr>
                    </a:p>
                    <a:p>
                      <a:endParaRPr lang="en-US" b="1" dirty="0">
                        <a:solidFill>
                          <a:sysClr val="windowText" lastClr="000000"/>
                        </a:solidFill>
                      </a:endParaRPr>
                    </a:p>
                    <a:p>
                      <a:r>
                        <a:rPr lang="en-US" b="1" dirty="0">
                          <a:solidFill>
                            <a:sysClr val="windowText" lastClr="000000"/>
                          </a:solidFill>
                        </a:rPr>
                        <a:t>Host culture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dirty="0">
                          <a:solidFill>
                            <a:sysClr val="windowText" lastClr="000000"/>
                          </a:solidFill>
                        </a:rPr>
                        <a:t>Adopt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ysClr val="windowText" lastClr="000000"/>
                          </a:solidFill>
                        </a:rPr>
                        <a:t>Integration/ Biculturalism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ysClr val="windowText" lastClr="000000"/>
                          </a:solidFill>
                        </a:rPr>
                        <a:t>Assimilation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5516662"/>
                  </a:ext>
                </a:extLst>
              </a:tr>
              <a:tr h="887476">
                <a:tc vMerge="1">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dirty="0">
                          <a:solidFill>
                            <a:sysClr val="windowText" lastClr="000000"/>
                          </a:solidFill>
                        </a:rPr>
                        <a:t>Reject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ysClr val="windowText" lastClr="000000"/>
                          </a:solidFill>
                        </a:rPr>
                        <a:t>Separation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ysClr val="windowText" lastClr="000000"/>
                          </a:solidFill>
                        </a:rPr>
                        <a:t>Marginalization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01271238"/>
                  </a:ext>
                </a:extLst>
              </a:tr>
            </a:tbl>
          </a:graphicData>
        </a:graphic>
      </p:graphicFrame>
      <p:sp>
        <p:nvSpPr>
          <p:cNvPr id="8" name="Rectangle 7">
            <a:extLst>
              <a:ext uri="{FF2B5EF4-FFF2-40B4-BE49-F238E27FC236}">
                <a16:creationId xmlns:a16="http://schemas.microsoft.com/office/drawing/2014/main" id="{ED03ED18-AF14-4618-ACC0-D6D2FEE487B9}"/>
              </a:ext>
            </a:extLst>
          </p:cNvPr>
          <p:cNvSpPr/>
          <p:nvPr/>
        </p:nvSpPr>
        <p:spPr>
          <a:xfrm>
            <a:off x="3648456" y="1472184"/>
            <a:ext cx="5038344" cy="195681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Rectangle 9">
            <a:extLst>
              <a:ext uri="{FF2B5EF4-FFF2-40B4-BE49-F238E27FC236}">
                <a16:creationId xmlns:a16="http://schemas.microsoft.com/office/drawing/2014/main" id="{9F1740B2-B5A7-42D6-8984-730DA94F51B0}"/>
              </a:ext>
            </a:extLst>
          </p:cNvPr>
          <p:cNvSpPr/>
          <p:nvPr/>
        </p:nvSpPr>
        <p:spPr>
          <a:xfrm>
            <a:off x="-829900" y="3275584"/>
            <a:ext cx="5038344" cy="195681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1" name="Rectangle 10">
            <a:extLst>
              <a:ext uri="{FF2B5EF4-FFF2-40B4-BE49-F238E27FC236}">
                <a16:creationId xmlns:a16="http://schemas.microsoft.com/office/drawing/2014/main" id="{06D3B3B7-9BA8-4AF6-B806-C470610646FC}"/>
              </a:ext>
            </a:extLst>
          </p:cNvPr>
          <p:cNvSpPr/>
          <p:nvPr/>
        </p:nvSpPr>
        <p:spPr>
          <a:xfrm>
            <a:off x="6167628" y="4299998"/>
            <a:ext cx="1950556" cy="91411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Rectangle 11">
            <a:extLst>
              <a:ext uri="{FF2B5EF4-FFF2-40B4-BE49-F238E27FC236}">
                <a16:creationId xmlns:a16="http://schemas.microsoft.com/office/drawing/2014/main" id="{D0B187A3-076B-452D-99B2-D38961A58CD9}"/>
              </a:ext>
            </a:extLst>
          </p:cNvPr>
          <p:cNvSpPr/>
          <p:nvPr/>
        </p:nvSpPr>
        <p:spPr>
          <a:xfrm>
            <a:off x="4208444" y="4289838"/>
            <a:ext cx="1950556" cy="91411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Rectangle 12">
            <a:extLst>
              <a:ext uri="{FF2B5EF4-FFF2-40B4-BE49-F238E27FC236}">
                <a16:creationId xmlns:a16="http://schemas.microsoft.com/office/drawing/2014/main" id="{DB080169-E541-45D9-96D1-5F465A6B2615}"/>
              </a:ext>
            </a:extLst>
          </p:cNvPr>
          <p:cNvSpPr/>
          <p:nvPr/>
        </p:nvSpPr>
        <p:spPr>
          <a:xfrm>
            <a:off x="6159000" y="3366310"/>
            <a:ext cx="2034024" cy="91411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Rectangle 13">
            <a:extLst>
              <a:ext uri="{FF2B5EF4-FFF2-40B4-BE49-F238E27FC236}">
                <a16:creationId xmlns:a16="http://schemas.microsoft.com/office/drawing/2014/main" id="{002417C2-BF34-41F8-85DB-DEC25BE0F3A6}"/>
              </a:ext>
            </a:extLst>
          </p:cNvPr>
          <p:cNvSpPr/>
          <p:nvPr/>
        </p:nvSpPr>
        <p:spPr>
          <a:xfrm>
            <a:off x="4361770" y="3383209"/>
            <a:ext cx="1950556" cy="91411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683006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05486" y="1446304"/>
            <a:ext cx="8558374" cy="5227208"/>
          </a:xfrm>
        </p:spPr>
        <p:txBody>
          <a:bodyPr>
            <a:normAutofit/>
          </a:bodyPr>
          <a:lstStyle/>
          <a:p>
            <a:r>
              <a:rPr lang="en-US" dirty="0"/>
              <a:t>Skills and experience are key</a:t>
            </a:r>
          </a:p>
          <a:p>
            <a:pPr lvl="1"/>
            <a:r>
              <a:rPr lang="en-US" dirty="0"/>
              <a:t>Assertiveness training</a:t>
            </a:r>
          </a:p>
          <a:p>
            <a:pPr lvl="2"/>
            <a:r>
              <a:rPr lang="en-US" dirty="0"/>
              <a:t>Emotion-reactivity vs emotion-proactivity</a:t>
            </a:r>
          </a:p>
          <a:p>
            <a:pPr lvl="1"/>
            <a:r>
              <a:rPr lang="en-US" dirty="0"/>
              <a:t>Sex education </a:t>
            </a:r>
          </a:p>
          <a:p>
            <a:pPr lvl="2"/>
            <a:r>
              <a:rPr lang="en-US" dirty="0"/>
              <a:t>Comfort, communication, consent and contraception or their </a:t>
            </a:r>
            <a:r>
              <a:rPr lang="en-US" i="1" dirty="0"/>
              <a:t>partner </a:t>
            </a:r>
            <a:r>
              <a:rPr lang="en-US" dirty="0"/>
              <a:t>is bad at sex!</a:t>
            </a:r>
          </a:p>
          <a:p>
            <a:pPr lvl="1"/>
            <a:r>
              <a:rPr lang="en-US" dirty="0"/>
              <a:t>Remember: geared towards client’s goals</a:t>
            </a:r>
          </a:p>
        </p:txBody>
      </p:sp>
      <p:sp>
        <p:nvSpPr>
          <p:cNvPr id="4" name="Rectangle 12"/>
          <p:cNvSpPr>
            <a:spLocks noGrp="1"/>
          </p:cNvSpPr>
          <p:nvPr>
            <p:ph type="title"/>
          </p:nvPr>
        </p:nvSpPr>
        <p:spPr>
          <a:xfrm>
            <a:off x="457200" y="245975"/>
            <a:ext cx="8229600" cy="1200329"/>
          </a:xfrm>
          <a:prstGeom prst="rect">
            <a:avLst/>
          </a:prstGeom>
        </p:spPr>
        <p:txBody>
          <a:bodyPr wrap="square">
            <a:spAutoFit/>
          </a:bodyPr>
          <a:lstStyle/>
          <a:p>
            <a:pPr algn="l"/>
            <a:r>
              <a:rPr lang="en-US" sz="3600" b="1" dirty="0">
                <a:solidFill>
                  <a:schemeClr val="accent1"/>
                </a:solidFill>
                <a:latin typeface="Arial"/>
                <a:cs typeface="Arial"/>
              </a:rPr>
              <a:t>Therapeutic Implication: Skill Building</a:t>
            </a:r>
          </a:p>
        </p:txBody>
      </p:sp>
      <p:sp>
        <p:nvSpPr>
          <p:cNvPr id="5" name="Slide Number Placeholder 1"/>
          <p:cNvSpPr txBox="1">
            <a:spLocks/>
          </p:cNvSpPr>
          <p:nvPr/>
        </p:nvSpPr>
        <p:spPr>
          <a:xfrm>
            <a:off x="5984582"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solidFill>
                  <a:schemeClr val="bg1"/>
                </a:solidFill>
              </a:rPr>
              <a:t>11</a:t>
            </a:r>
          </a:p>
        </p:txBody>
      </p:sp>
    </p:spTree>
    <p:extLst>
      <p:ext uri="{BB962C8B-B14F-4D97-AF65-F5344CB8AC3E}">
        <p14:creationId xmlns:p14="http://schemas.microsoft.com/office/powerpoint/2010/main" val="3443584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05486" y="1446304"/>
            <a:ext cx="8558374" cy="5227208"/>
          </a:xfrm>
        </p:spPr>
        <p:txBody>
          <a:bodyPr>
            <a:normAutofit/>
          </a:bodyPr>
          <a:lstStyle/>
          <a:p>
            <a:r>
              <a:rPr lang="en-US" dirty="0"/>
              <a:t>Need for “playful” space</a:t>
            </a:r>
          </a:p>
          <a:p>
            <a:r>
              <a:rPr lang="en-US" dirty="0"/>
              <a:t>Dialectic exercises</a:t>
            </a:r>
          </a:p>
          <a:p>
            <a:pPr lvl="1"/>
            <a:r>
              <a:rPr lang="en-US" dirty="0"/>
              <a:t>“Holding” two parts of self</a:t>
            </a:r>
          </a:p>
          <a:p>
            <a:pPr lvl="1"/>
            <a:r>
              <a:rPr lang="en-US" dirty="0"/>
              <a:t>Radical acceptance</a:t>
            </a:r>
          </a:p>
          <a:p>
            <a:r>
              <a:rPr lang="en-US" dirty="0"/>
              <a:t>Two chairs/Empty chair exercise</a:t>
            </a:r>
          </a:p>
          <a:p>
            <a:pPr lvl="1"/>
            <a:r>
              <a:rPr lang="en-US" dirty="0"/>
              <a:t>Two parts of self</a:t>
            </a:r>
          </a:p>
          <a:p>
            <a:pPr lvl="1"/>
            <a:r>
              <a:rPr lang="en-US" dirty="0"/>
              <a:t>Conversation with God</a:t>
            </a:r>
          </a:p>
          <a:p>
            <a:pPr lvl="1"/>
            <a:r>
              <a:rPr lang="en-US" dirty="0"/>
              <a:t>Doesn’t need chairs. Does need creative space</a:t>
            </a:r>
          </a:p>
        </p:txBody>
      </p:sp>
      <p:sp>
        <p:nvSpPr>
          <p:cNvPr id="4" name="Rectangle 12"/>
          <p:cNvSpPr>
            <a:spLocks noGrp="1"/>
          </p:cNvSpPr>
          <p:nvPr>
            <p:ph type="title"/>
          </p:nvPr>
        </p:nvSpPr>
        <p:spPr>
          <a:xfrm>
            <a:off x="457200" y="245975"/>
            <a:ext cx="8229600" cy="1200329"/>
          </a:xfrm>
          <a:prstGeom prst="rect">
            <a:avLst/>
          </a:prstGeom>
        </p:spPr>
        <p:txBody>
          <a:bodyPr wrap="square">
            <a:spAutoFit/>
          </a:bodyPr>
          <a:lstStyle/>
          <a:p>
            <a:pPr algn="l"/>
            <a:r>
              <a:rPr lang="en-US" sz="3600" b="1" dirty="0">
                <a:solidFill>
                  <a:schemeClr val="accent1"/>
                </a:solidFill>
                <a:latin typeface="Arial"/>
                <a:cs typeface="Arial"/>
              </a:rPr>
              <a:t>Therapeutic Implication: Identity Formation</a:t>
            </a:r>
          </a:p>
        </p:txBody>
      </p:sp>
      <p:sp>
        <p:nvSpPr>
          <p:cNvPr id="5" name="Slide Number Placeholder 1"/>
          <p:cNvSpPr txBox="1">
            <a:spLocks/>
          </p:cNvSpPr>
          <p:nvPr/>
        </p:nvSpPr>
        <p:spPr>
          <a:xfrm>
            <a:off x="5984582"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solidFill>
                  <a:schemeClr val="bg1"/>
                </a:solidFill>
              </a:rPr>
              <a:t>12</a:t>
            </a:r>
          </a:p>
        </p:txBody>
      </p:sp>
    </p:spTree>
    <p:extLst>
      <p:ext uri="{BB962C8B-B14F-4D97-AF65-F5344CB8AC3E}">
        <p14:creationId xmlns:p14="http://schemas.microsoft.com/office/powerpoint/2010/main" val="2863099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p:cNvSpPr>
          <p:nvPr>
            <p:ph type="title"/>
          </p:nvPr>
        </p:nvSpPr>
        <p:spPr>
          <a:xfrm>
            <a:off x="457200" y="1335219"/>
            <a:ext cx="8229600" cy="2862322"/>
          </a:xfrm>
          <a:prstGeom prst="rect">
            <a:avLst/>
          </a:prstGeom>
        </p:spPr>
        <p:txBody>
          <a:bodyPr wrap="square">
            <a:spAutoFit/>
          </a:bodyPr>
          <a:lstStyle/>
          <a:p>
            <a:pPr algn="l"/>
            <a:r>
              <a:rPr lang="en-US" sz="3600" b="1" dirty="0">
                <a:solidFill>
                  <a:schemeClr val="accent1"/>
                </a:solidFill>
                <a:latin typeface="Arial"/>
                <a:cs typeface="Arial"/>
              </a:rPr>
              <a:t>Main Takeaway #2: Religious LGBT+ people are going through a double-identity formation process. Psychotherapy allows “playful space” for them to develop.</a:t>
            </a:r>
          </a:p>
        </p:txBody>
      </p:sp>
      <p:sp>
        <p:nvSpPr>
          <p:cNvPr id="9" name="Slide Number Placeholder 1"/>
          <p:cNvSpPr txBox="1">
            <a:spLocks/>
          </p:cNvSpPr>
          <p:nvPr/>
        </p:nvSpPr>
        <p:spPr>
          <a:xfrm>
            <a:off x="5984582"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solidFill>
                  <a:schemeClr val="bg1"/>
                </a:solidFill>
              </a:rPr>
              <a:t>13</a:t>
            </a:r>
          </a:p>
        </p:txBody>
      </p:sp>
    </p:spTree>
    <p:extLst>
      <p:ext uri="{BB962C8B-B14F-4D97-AF65-F5344CB8AC3E}">
        <p14:creationId xmlns:p14="http://schemas.microsoft.com/office/powerpoint/2010/main" val="38315261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p:cNvSpPr>
          <p:nvPr>
            <p:ph type="title"/>
          </p:nvPr>
        </p:nvSpPr>
        <p:spPr>
          <a:xfrm>
            <a:off x="457200" y="2771498"/>
            <a:ext cx="8229600" cy="646331"/>
          </a:xfrm>
          <a:prstGeom prst="rect">
            <a:avLst/>
          </a:prstGeom>
        </p:spPr>
        <p:txBody>
          <a:bodyPr wrap="square">
            <a:spAutoFit/>
          </a:bodyPr>
          <a:lstStyle/>
          <a:p>
            <a:pPr algn="l"/>
            <a:r>
              <a:rPr lang="en-US" sz="3600" b="1" dirty="0">
                <a:solidFill>
                  <a:schemeClr val="accent1"/>
                </a:solidFill>
                <a:latin typeface="Arial"/>
                <a:cs typeface="Arial"/>
              </a:rPr>
              <a:t>Wor</a:t>
            </a:r>
            <a:r>
              <a:rPr lang="en-US" sz="3600" b="1" dirty="0">
                <a:latin typeface="Arial"/>
                <a:cs typeface="Arial"/>
              </a:rPr>
              <a:t>k with Religious Families</a:t>
            </a:r>
            <a:endParaRPr lang="en-US" sz="3600" b="1" dirty="0">
              <a:solidFill>
                <a:schemeClr val="accent1"/>
              </a:solidFill>
              <a:latin typeface="Arial"/>
              <a:cs typeface="Arial"/>
            </a:endParaRPr>
          </a:p>
        </p:txBody>
      </p:sp>
      <p:sp>
        <p:nvSpPr>
          <p:cNvPr id="5" name="Slide Number Placeholder 1"/>
          <p:cNvSpPr txBox="1">
            <a:spLocks/>
          </p:cNvSpPr>
          <p:nvPr/>
        </p:nvSpPr>
        <p:spPr>
          <a:xfrm>
            <a:off x="5984582"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solidFill>
                  <a:schemeClr val="bg1"/>
                </a:solidFill>
              </a:rPr>
              <a:t>14</a:t>
            </a:r>
          </a:p>
        </p:txBody>
      </p:sp>
    </p:spTree>
    <p:extLst>
      <p:ext uri="{BB962C8B-B14F-4D97-AF65-F5344CB8AC3E}">
        <p14:creationId xmlns:p14="http://schemas.microsoft.com/office/powerpoint/2010/main" val="3430781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05486" y="1464592"/>
            <a:ext cx="8558374" cy="4479008"/>
          </a:xfrm>
        </p:spPr>
        <p:txBody>
          <a:bodyPr>
            <a:normAutofit/>
          </a:bodyPr>
          <a:lstStyle/>
          <a:p>
            <a:r>
              <a:rPr lang="en-US" dirty="0"/>
              <a:t>Coming out of the closet is an interpersonal process</a:t>
            </a:r>
          </a:p>
          <a:p>
            <a:pPr lvl="1"/>
            <a:r>
              <a:rPr lang="en-US" dirty="0"/>
              <a:t>A child comes out and their family goes in</a:t>
            </a:r>
          </a:p>
          <a:p>
            <a:r>
              <a:rPr lang="en-US" dirty="0"/>
              <a:t>Dynamic positions of power</a:t>
            </a:r>
          </a:p>
          <a:p>
            <a:pPr lvl="1"/>
            <a:r>
              <a:rPr lang="en-US" dirty="0"/>
              <a:t>Parents control approval</a:t>
            </a:r>
          </a:p>
          <a:p>
            <a:pPr lvl="1"/>
            <a:r>
              <a:rPr lang="en-US" dirty="0"/>
              <a:t>Children </a:t>
            </a:r>
            <a:r>
              <a:rPr lang="en-US"/>
              <a:t>control information</a:t>
            </a:r>
            <a:endParaRPr lang="en-US" dirty="0"/>
          </a:p>
        </p:txBody>
      </p:sp>
      <p:sp>
        <p:nvSpPr>
          <p:cNvPr id="4" name="Rectangle 12"/>
          <p:cNvSpPr>
            <a:spLocks noGrp="1"/>
          </p:cNvSpPr>
          <p:nvPr>
            <p:ph type="title"/>
          </p:nvPr>
        </p:nvSpPr>
        <p:spPr>
          <a:xfrm>
            <a:off x="457200" y="522974"/>
            <a:ext cx="8229600" cy="646331"/>
          </a:xfrm>
          <a:prstGeom prst="rect">
            <a:avLst/>
          </a:prstGeom>
        </p:spPr>
        <p:txBody>
          <a:bodyPr wrap="square">
            <a:spAutoFit/>
          </a:bodyPr>
          <a:lstStyle/>
          <a:p>
            <a:pPr algn="l"/>
            <a:r>
              <a:rPr lang="en-US" sz="3600" b="1" dirty="0">
                <a:solidFill>
                  <a:schemeClr val="accent1"/>
                </a:solidFill>
                <a:latin typeface="Arial"/>
                <a:cs typeface="Arial"/>
              </a:rPr>
              <a:t>LGBT+ Family is an Identity Too</a:t>
            </a:r>
          </a:p>
        </p:txBody>
      </p:sp>
      <p:sp>
        <p:nvSpPr>
          <p:cNvPr id="5" name="Slide Number Placeholder 1"/>
          <p:cNvSpPr txBox="1">
            <a:spLocks/>
          </p:cNvSpPr>
          <p:nvPr/>
        </p:nvSpPr>
        <p:spPr>
          <a:xfrm>
            <a:off x="5984582"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solidFill>
                  <a:schemeClr val="bg1"/>
                </a:solidFill>
              </a:rPr>
              <a:t>15</a:t>
            </a:r>
          </a:p>
        </p:txBody>
      </p:sp>
    </p:spTree>
    <p:extLst>
      <p:ext uri="{BB962C8B-B14F-4D97-AF65-F5344CB8AC3E}">
        <p14:creationId xmlns:p14="http://schemas.microsoft.com/office/powerpoint/2010/main" val="3076091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05486" y="1684048"/>
            <a:ext cx="8558374" cy="4479008"/>
          </a:xfrm>
        </p:spPr>
        <p:txBody>
          <a:bodyPr>
            <a:normAutofit lnSpcReduction="10000"/>
          </a:bodyPr>
          <a:lstStyle/>
          <a:p>
            <a:r>
              <a:rPr lang="en-US" dirty="0"/>
              <a:t>Mixed emotions</a:t>
            </a:r>
          </a:p>
          <a:p>
            <a:pPr lvl="1"/>
            <a:r>
              <a:rPr lang="en-US" dirty="0"/>
              <a:t>Cultural vs personal norms</a:t>
            </a:r>
          </a:p>
          <a:p>
            <a:pPr lvl="1"/>
            <a:r>
              <a:rPr lang="en-US" dirty="0"/>
              <a:t>Previous slide on dialectic work</a:t>
            </a:r>
          </a:p>
          <a:p>
            <a:r>
              <a:rPr lang="en-US" dirty="0"/>
              <a:t>Meta-emotion work</a:t>
            </a:r>
          </a:p>
          <a:p>
            <a:pPr lvl="1"/>
            <a:r>
              <a:rPr lang="en-US" dirty="0"/>
              <a:t>Shame</a:t>
            </a:r>
          </a:p>
          <a:p>
            <a:pPr lvl="1"/>
            <a:r>
              <a:rPr lang="en-US" dirty="0"/>
              <a:t>Guilt</a:t>
            </a:r>
          </a:p>
          <a:p>
            <a:pPr lvl="1"/>
            <a:r>
              <a:rPr lang="en-US" dirty="0"/>
              <a:t>“Fairness” of emotions</a:t>
            </a:r>
          </a:p>
          <a:p>
            <a:r>
              <a:rPr lang="en-US" dirty="0"/>
              <a:t>Goal of acknowledging loss and constructing new scripts</a:t>
            </a:r>
          </a:p>
          <a:p>
            <a:pPr lvl="1"/>
            <a:endParaRPr lang="en-US" dirty="0"/>
          </a:p>
          <a:p>
            <a:endParaRPr lang="en-US" dirty="0"/>
          </a:p>
        </p:txBody>
      </p:sp>
      <p:sp>
        <p:nvSpPr>
          <p:cNvPr id="4" name="Rectangle 12"/>
          <p:cNvSpPr>
            <a:spLocks noGrp="1"/>
          </p:cNvSpPr>
          <p:nvPr>
            <p:ph type="title"/>
          </p:nvPr>
        </p:nvSpPr>
        <p:spPr>
          <a:xfrm>
            <a:off x="457200" y="245975"/>
            <a:ext cx="8229600" cy="1200329"/>
          </a:xfrm>
          <a:prstGeom prst="rect">
            <a:avLst/>
          </a:prstGeom>
        </p:spPr>
        <p:txBody>
          <a:bodyPr wrap="square">
            <a:spAutoFit/>
          </a:bodyPr>
          <a:lstStyle/>
          <a:p>
            <a:pPr algn="l"/>
            <a:r>
              <a:rPr lang="en-US" sz="3600" b="1" dirty="0">
                <a:solidFill>
                  <a:schemeClr val="accent1"/>
                </a:solidFill>
                <a:latin typeface="Arial"/>
                <a:cs typeface="Arial"/>
              </a:rPr>
              <a:t>Therapeutic Implication: Loss and Reconstruction</a:t>
            </a:r>
          </a:p>
        </p:txBody>
      </p:sp>
      <p:sp>
        <p:nvSpPr>
          <p:cNvPr id="5" name="Slide Number Placeholder 1"/>
          <p:cNvSpPr txBox="1">
            <a:spLocks/>
          </p:cNvSpPr>
          <p:nvPr/>
        </p:nvSpPr>
        <p:spPr>
          <a:xfrm>
            <a:off x="5984582"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solidFill>
                  <a:schemeClr val="bg1"/>
                </a:solidFill>
              </a:rPr>
              <a:t>16</a:t>
            </a:r>
          </a:p>
        </p:txBody>
      </p:sp>
    </p:spTree>
    <p:extLst>
      <p:ext uri="{BB962C8B-B14F-4D97-AF65-F5344CB8AC3E}">
        <p14:creationId xmlns:p14="http://schemas.microsoft.com/office/powerpoint/2010/main" val="4007006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05486" y="1684048"/>
            <a:ext cx="8558374" cy="4479008"/>
          </a:xfrm>
        </p:spPr>
        <p:txBody>
          <a:bodyPr>
            <a:normAutofit/>
          </a:bodyPr>
          <a:lstStyle/>
          <a:p>
            <a:r>
              <a:rPr lang="en-US" dirty="0"/>
              <a:t>Focus on “here-and-now” relationships</a:t>
            </a:r>
          </a:p>
          <a:p>
            <a:r>
              <a:rPr lang="en-US" dirty="0"/>
              <a:t>Allow space for complicated emotions</a:t>
            </a:r>
          </a:p>
          <a:p>
            <a:r>
              <a:rPr lang="en-US" dirty="0"/>
              <a:t>Separate communication coaching and facilitated conversation</a:t>
            </a:r>
          </a:p>
          <a:p>
            <a:r>
              <a:rPr lang="en-US" dirty="0"/>
              <a:t>Goal of rebuilding relationship, regardless of situation</a:t>
            </a:r>
          </a:p>
          <a:p>
            <a:endParaRPr lang="en-US" dirty="0"/>
          </a:p>
        </p:txBody>
      </p:sp>
      <p:sp>
        <p:nvSpPr>
          <p:cNvPr id="4" name="Rectangle 12"/>
          <p:cNvSpPr>
            <a:spLocks noGrp="1"/>
          </p:cNvSpPr>
          <p:nvPr>
            <p:ph type="title"/>
          </p:nvPr>
        </p:nvSpPr>
        <p:spPr>
          <a:xfrm>
            <a:off x="457200" y="245975"/>
            <a:ext cx="8229600" cy="1200329"/>
          </a:xfrm>
          <a:prstGeom prst="rect">
            <a:avLst/>
          </a:prstGeom>
        </p:spPr>
        <p:txBody>
          <a:bodyPr wrap="square">
            <a:spAutoFit/>
          </a:bodyPr>
          <a:lstStyle/>
          <a:p>
            <a:pPr algn="l"/>
            <a:r>
              <a:rPr lang="en-US" sz="3600" b="1" dirty="0">
                <a:solidFill>
                  <a:schemeClr val="accent1"/>
                </a:solidFill>
                <a:latin typeface="Arial"/>
                <a:cs typeface="Arial"/>
              </a:rPr>
              <a:t>Therapeutic Implication: Relationship-Based Therapies</a:t>
            </a:r>
          </a:p>
        </p:txBody>
      </p:sp>
      <p:sp>
        <p:nvSpPr>
          <p:cNvPr id="5" name="Slide Number Placeholder 1"/>
          <p:cNvSpPr txBox="1">
            <a:spLocks/>
          </p:cNvSpPr>
          <p:nvPr/>
        </p:nvSpPr>
        <p:spPr>
          <a:xfrm>
            <a:off x="5984582"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solidFill>
                  <a:schemeClr val="bg1"/>
                </a:solidFill>
              </a:rPr>
              <a:t>17</a:t>
            </a:r>
          </a:p>
        </p:txBody>
      </p:sp>
      <p:sp>
        <p:nvSpPr>
          <p:cNvPr id="6" name="Content Placeholder 4">
            <a:extLst>
              <a:ext uri="{FF2B5EF4-FFF2-40B4-BE49-F238E27FC236}">
                <a16:creationId xmlns:a16="http://schemas.microsoft.com/office/drawing/2014/main" id="{03D4846C-9FEC-4701-83BA-B1EFFDD51070}"/>
              </a:ext>
            </a:extLst>
          </p:cNvPr>
          <p:cNvSpPr txBox="1">
            <a:spLocks/>
          </p:cNvSpPr>
          <p:nvPr/>
        </p:nvSpPr>
        <p:spPr>
          <a:xfrm>
            <a:off x="457200" y="5761038"/>
            <a:ext cx="8229600" cy="365125"/>
          </a:xfrm>
          <a:prstGeom prst="rect">
            <a:avLst/>
          </a:prstGeom>
        </p:spPr>
        <p:txBody>
          <a:bodyPr vert="horz" lIns="91440" tIns="45720" rIns="91440" bIns="45720" rtlCol="0">
            <a:normAutofit fontScale="3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a:t>Diamond, G. M. et al (2019). Relationship-Focused Therapy for Sexual and Gender Minority Individuals and Their Parents. In </a:t>
            </a:r>
            <a:r>
              <a:rPr lang="en-US" i="1" dirty="0"/>
              <a:t>Handbook of Evidence-Based Mental Health Practice with Sexual and Gender Minorities</a:t>
            </a:r>
            <a:r>
              <a:rPr lang="en-US" dirty="0"/>
              <a:t>. Oxford University Press.</a:t>
            </a:r>
          </a:p>
        </p:txBody>
      </p:sp>
    </p:spTree>
    <p:extLst>
      <p:ext uri="{BB962C8B-B14F-4D97-AF65-F5344CB8AC3E}">
        <p14:creationId xmlns:p14="http://schemas.microsoft.com/office/powerpoint/2010/main" val="3168389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p:cNvSpPr>
          <p:nvPr>
            <p:ph type="title"/>
          </p:nvPr>
        </p:nvSpPr>
        <p:spPr>
          <a:xfrm>
            <a:off x="457200" y="1335219"/>
            <a:ext cx="8229600" cy="2862322"/>
          </a:xfrm>
          <a:prstGeom prst="rect">
            <a:avLst/>
          </a:prstGeom>
        </p:spPr>
        <p:txBody>
          <a:bodyPr wrap="square">
            <a:spAutoFit/>
          </a:bodyPr>
          <a:lstStyle/>
          <a:p>
            <a:pPr algn="l"/>
            <a:r>
              <a:rPr lang="en-US" sz="3600" b="1" dirty="0">
                <a:solidFill>
                  <a:schemeClr val="accent1"/>
                </a:solidFill>
                <a:latin typeface="Arial"/>
                <a:cs typeface="Arial"/>
              </a:rPr>
              <a:t>Main Takeaway #3: Families are also going through a process of their own. Psychotherapy allows a judgement-free space to sor</a:t>
            </a:r>
            <a:r>
              <a:rPr lang="en-US" sz="3600" b="1" dirty="0">
                <a:latin typeface="Arial"/>
                <a:cs typeface="Arial"/>
              </a:rPr>
              <a:t>t it all out</a:t>
            </a:r>
            <a:r>
              <a:rPr lang="en-US" sz="3600" b="1" dirty="0">
                <a:solidFill>
                  <a:schemeClr val="accent1"/>
                </a:solidFill>
                <a:latin typeface="Arial"/>
                <a:cs typeface="Arial"/>
              </a:rPr>
              <a:t>.</a:t>
            </a:r>
          </a:p>
        </p:txBody>
      </p:sp>
      <p:sp>
        <p:nvSpPr>
          <p:cNvPr id="9" name="Slide Number Placeholder 1"/>
          <p:cNvSpPr txBox="1">
            <a:spLocks/>
          </p:cNvSpPr>
          <p:nvPr/>
        </p:nvSpPr>
        <p:spPr>
          <a:xfrm>
            <a:off x="5984582"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solidFill>
                  <a:schemeClr val="bg1"/>
                </a:solidFill>
              </a:rPr>
              <a:t>18</a:t>
            </a:r>
          </a:p>
        </p:txBody>
      </p:sp>
    </p:spTree>
    <p:extLst>
      <p:ext uri="{BB962C8B-B14F-4D97-AF65-F5344CB8AC3E}">
        <p14:creationId xmlns:p14="http://schemas.microsoft.com/office/powerpoint/2010/main" val="1928003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05486" y="1510300"/>
            <a:ext cx="8558374" cy="5163212"/>
          </a:xfrm>
        </p:spPr>
        <p:txBody>
          <a:bodyPr>
            <a:normAutofit/>
          </a:bodyPr>
          <a:lstStyle/>
          <a:p>
            <a:r>
              <a:rPr lang="en-US" dirty="0"/>
              <a:t>3 Topics:</a:t>
            </a:r>
          </a:p>
          <a:p>
            <a:pPr lvl="1"/>
            <a:r>
              <a:rPr lang="en-US" dirty="0"/>
              <a:t>Homosexuality and Abrahamic religions</a:t>
            </a:r>
          </a:p>
          <a:p>
            <a:pPr lvl="1"/>
            <a:r>
              <a:rPr lang="en-US" dirty="0"/>
              <a:t>Integrating LGBT+ and religious identities</a:t>
            </a:r>
          </a:p>
          <a:p>
            <a:pPr lvl="1"/>
            <a:r>
              <a:rPr lang="en-US" dirty="0"/>
              <a:t>LGBT+ within family context</a:t>
            </a:r>
          </a:p>
          <a:p>
            <a:r>
              <a:rPr lang="en-US" dirty="0"/>
              <a:t>Expectations</a:t>
            </a:r>
          </a:p>
          <a:p>
            <a:pPr lvl="1"/>
            <a:r>
              <a:rPr lang="en-US" dirty="0"/>
              <a:t>Clinical emphasis in all its “messiness”</a:t>
            </a:r>
          </a:p>
          <a:p>
            <a:pPr lvl="1"/>
            <a:r>
              <a:rPr lang="en-US" dirty="0"/>
              <a:t>Frameworks over firm answers</a:t>
            </a:r>
          </a:p>
          <a:p>
            <a:pPr lvl="1"/>
            <a:r>
              <a:rPr lang="en-US" dirty="0"/>
              <a:t>Descriptive over proscriptive</a:t>
            </a:r>
          </a:p>
        </p:txBody>
      </p:sp>
      <p:sp>
        <p:nvSpPr>
          <p:cNvPr id="4" name="Rectangle 12"/>
          <p:cNvSpPr>
            <a:spLocks noGrp="1"/>
          </p:cNvSpPr>
          <p:nvPr>
            <p:ph type="title"/>
          </p:nvPr>
        </p:nvSpPr>
        <p:spPr>
          <a:xfrm>
            <a:off x="457200" y="522974"/>
            <a:ext cx="8229600" cy="646331"/>
          </a:xfrm>
          <a:prstGeom prst="rect">
            <a:avLst/>
          </a:prstGeom>
        </p:spPr>
        <p:txBody>
          <a:bodyPr wrap="square">
            <a:spAutoFit/>
          </a:bodyPr>
          <a:lstStyle/>
          <a:p>
            <a:pPr algn="l"/>
            <a:r>
              <a:rPr lang="en-US" sz="3600" b="1" dirty="0">
                <a:solidFill>
                  <a:schemeClr val="accent1"/>
                </a:solidFill>
                <a:latin typeface="Arial"/>
                <a:cs typeface="Arial"/>
              </a:rPr>
              <a:t>Structure of talk</a:t>
            </a:r>
          </a:p>
        </p:txBody>
      </p:sp>
      <p:sp>
        <p:nvSpPr>
          <p:cNvPr id="5" name="Slide Number Placeholder 1"/>
          <p:cNvSpPr txBox="1">
            <a:spLocks/>
          </p:cNvSpPr>
          <p:nvPr/>
        </p:nvSpPr>
        <p:spPr>
          <a:xfrm>
            <a:off x="5984582"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solidFill>
                  <a:schemeClr val="bg1"/>
                </a:solidFill>
              </a:rPr>
              <a:t>1</a:t>
            </a:r>
          </a:p>
        </p:txBody>
      </p:sp>
    </p:spTree>
    <p:extLst>
      <p:ext uri="{BB962C8B-B14F-4D97-AF65-F5344CB8AC3E}">
        <p14:creationId xmlns:p14="http://schemas.microsoft.com/office/powerpoint/2010/main" val="2064082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05486" y="1684048"/>
            <a:ext cx="8558374" cy="3710912"/>
          </a:xfrm>
        </p:spPr>
        <p:txBody>
          <a:bodyPr>
            <a:normAutofit/>
          </a:bodyPr>
          <a:lstStyle/>
          <a:p>
            <a:r>
              <a:rPr lang="en-US" dirty="0">
                <a:hlinkClick r:id="rId2"/>
              </a:rPr>
              <a:t>Day-conference on religion and LGBT+ at The Hebrew University of Jerusalem</a:t>
            </a:r>
            <a:endParaRPr lang="en-US" dirty="0"/>
          </a:p>
          <a:p>
            <a:r>
              <a:rPr lang="en-US" dirty="0"/>
              <a:t>Contact info:</a:t>
            </a:r>
          </a:p>
          <a:p>
            <a:pPr lvl="1"/>
            <a:r>
              <a:rPr lang="en-US" dirty="0"/>
              <a:t>Email: Benjamin.katz@mail.huji.ac.il</a:t>
            </a:r>
          </a:p>
          <a:p>
            <a:pPr lvl="1"/>
            <a:r>
              <a:rPr lang="en-US" dirty="0"/>
              <a:t>Twitter: @</a:t>
            </a:r>
            <a:r>
              <a:rPr lang="en-US" dirty="0" err="1"/>
              <a:t>DrBenKatz</a:t>
            </a:r>
            <a:endParaRPr lang="en-US" dirty="0"/>
          </a:p>
          <a:p>
            <a:endParaRPr lang="en-US" dirty="0"/>
          </a:p>
        </p:txBody>
      </p:sp>
      <p:sp>
        <p:nvSpPr>
          <p:cNvPr id="4" name="Rectangle 12"/>
          <p:cNvSpPr>
            <a:spLocks noGrp="1"/>
          </p:cNvSpPr>
          <p:nvPr>
            <p:ph type="title"/>
          </p:nvPr>
        </p:nvSpPr>
        <p:spPr>
          <a:xfrm>
            <a:off x="457200" y="522974"/>
            <a:ext cx="8229600" cy="646331"/>
          </a:xfrm>
          <a:prstGeom prst="rect">
            <a:avLst/>
          </a:prstGeom>
        </p:spPr>
        <p:txBody>
          <a:bodyPr wrap="square">
            <a:spAutoFit/>
          </a:bodyPr>
          <a:lstStyle/>
          <a:p>
            <a:pPr algn="l"/>
            <a:r>
              <a:rPr lang="en-US" sz="3600" b="1" dirty="0">
                <a:solidFill>
                  <a:schemeClr val="accent1"/>
                </a:solidFill>
                <a:latin typeface="Arial"/>
                <a:cs typeface="Arial"/>
              </a:rPr>
              <a:t>Still interested?</a:t>
            </a:r>
          </a:p>
        </p:txBody>
      </p:sp>
      <p:sp>
        <p:nvSpPr>
          <p:cNvPr id="5" name="Slide Number Placeholder 1"/>
          <p:cNvSpPr txBox="1">
            <a:spLocks/>
          </p:cNvSpPr>
          <p:nvPr/>
        </p:nvSpPr>
        <p:spPr>
          <a:xfrm>
            <a:off x="5984582"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solidFill>
                  <a:schemeClr val="bg1"/>
                </a:solidFill>
              </a:rPr>
              <a:t>17</a:t>
            </a:r>
          </a:p>
        </p:txBody>
      </p:sp>
    </p:spTree>
    <p:extLst>
      <p:ext uri="{BB962C8B-B14F-4D97-AF65-F5344CB8AC3E}">
        <p14:creationId xmlns:p14="http://schemas.microsoft.com/office/powerpoint/2010/main" val="3504422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p:cNvSpPr>
          <p:nvPr>
            <p:ph type="title"/>
          </p:nvPr>
        </p:nvSpPr>
        <p:spPr>
          <a:xfrm>
            <a:off x="457200" y="2494499"/>
            <a:ext cx="8229600" cy="1200329"/>
          </a:xfrm>
          <a:prstGeom prst="rect">
            <a:avLst/>
          </a:prstGeom>
        </p:spPr>
        <p:txBody>
          <a:bodyPr wrap="square">
            <a:spAutoFit/>
          </a:bodyPr>
          <a:lstStyle/>
          <a:p>
            <a:pPr algn="l"/>
            <a:r>
              <a:rPr lang="en-US" sz="3600" b="1" dirty="0">
                <a:solidFill>
                  <a:schemeClr val="accent1"/>
                </a:solidFill>
                <a:latin typeface="Arial"/>
                <a:cs typeface="Arial"/>
              </a:rPr>
              <a:t>Homosexuality and Abrahamic Religions</a:t>
            </a:r>
          </a:p>
        </p:txBody>
      </p:sp>
      <p:sp>
        <p:nvSpPr>
          <p:cNvPr id="5" name="Slide Number Placeholder 1"/>
          <p:cNvSpPr txBox="1">
            <a:spLocks/>
          </p:cNvSpPr>
          <p:nvPr/>
        </p:nvSpPr>
        <p:spPr>
          <a:xfrm>
            <a:off x="5984582"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solidFill>
                  <a:schemeClr val="bg1"/>
                </a:solidFill>
              </a:rPr>
              <a:t>2</a:t>
            </a:r>
          </a:p>
        </p:txBody>
      </p:sp>
    </p:spTree>
    <p:extLst>
      <p:ext uri="{BB962C8B-B14F-4D97-AF65-F5344CB8AC3E}">
        <p14:creationId xmlns:p14="http://schemas.microsoft.com/office/powerpoint/2010/main" val="1221851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05486" y="1169305"/>
            <a:ext cx="8558374" cy="5504207"/>
          </a:xfrm>
        </p:spPr>
        <p:txBody>
          <a:bodyPr>
            <a:normAutofit/>
          </a:bodyPr>
          <a:lstStyle/>
          <a:p>
            <a:r>
              <a:rPr lang="en-US" dirty="0"/>
              <a:t>[A man] shall not lie with another man as with a woman, it is a </a:t>
            </a:r>
            <a:r>
              <a:rPr lang="en-US" dirty="0" err="1"/>
              <a:t>toeva</a:t>
            </a:r>
            <a:r>
              <a:rPr lang="en-US" dirty="0"/>
              <a:t> ["abomination“]</a:t>
            </a:r>
          </a:p>
        </p:txBody>
      </p:sp>
      <p:sp>
        <p:nvSpPr>
          <p:cNvPr id="4" name="Rectangle 12"/>
          <p:cNvSpPr>
            <a:spLocks noGrp="1"/>
          </p:cNvSpPr>
          <p:nvPr>
            <p:ph type="title"/>
          </p:nvPr>
        </p:nvSpPr>
        <p:spPr>
          <a:xfrm>
            <a:off x="457200" y="522974"/>
            <a:ext cx="8229600" cy="646331"/>
          </a:xfrm>
          <a:prstGeom prst="rect">
            <a:avLst/>
          </a:prstGeom>
        </p:spPr>
        <p:txBody>
          <a:bodyPr wrap="square">
            <a:spAutoFit/>
          </a:bodyPr>
          <a:lstStyle/>
          <a:p>
            <a:pPr algn="l"/>
            <a:r>
              <a:rPr lang="en-US" sz="3600" b="1" dirty="0">
                <a:solidFill>
                  <a:schemeClr val="accent1"/>
                </a:solidFill>
                <a:latin typeface="Arial"/>
                <a:cs typeface="Arial"/>
              </a:rPr>
              <a:t>Leviticus 18:22</a:t>
            </a:r>
          </a:p>
        </p:txBody>
      </p:sp>
      <p:sp>
        <p:nvSpPr>
          <p:cNvPr id="5" name="Slide Number Placeholder 1"/>
          <p:cNvSpPr txBox="1">
            <a:spLocks/>
          </p:cNvSpPr>
          <p:nvPr/>
        </p:nvSpPr>
        <p:spPr>
          <a:xfrm>
            <a:off x="5984582"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solidFill>
                  <a:schemeClr val="bg1"/>
                </a:solidFill>
              </a:rPr>
              <a:t>3</a:t>
            </a:r>
          </a:p>
        </p:txBody>
      </p:sp>
    </p:spTree>
    <p:extLst>
      <p:ext uri="{BB962C8B-B14F-4D97-AF65-F5344CB8AC3E}">
        <p14:creationId xmlns:p14="http://schemas.microsoft.com/office/powerpoint/2010/main" val="4104260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05486" y="1019331"/>
            <a:ext cx="8558374" cy="5486400"/>
          </a:xfrm>
        </p:spPr>
        <p:txBody>
          <a:bodyPr>
            <a:normAutofit fontScale="77500" lnSpcReduction="20000"/>
          </a:bodyPr>
          <a:lstStyle/>
          <a:p>
            <a:pPr marL="0" indent="0">
              <a:buNone/>
            </a:pPr>
            <a:r>
              <a:rPr lang="en-US" dirty="0"/>
              <a:t>4But before they lay down, the men of the city, the men of Sodom, both young and old, all the people to the last man, surrounded the house; 5and they called to Lot, “Where are the men who came to you tonight? Bring them out to us, so that we may know them.” 6Lot went out of the door to the men, shut the door after him, 7and said, </a:t>
            </a:r>
          </a:p>
          <a:p>
            <a:pPr marL="0" indent="0">
              <a:buNone/>
            </a:pPr>
            <a:r>
              <a:rPr lang="en-US" dirty="0"/>
              <a:t>“I beg you, my brothers, do not act so wickedly. 8Look, I have two daughters who have not known a man; let me bring them out to you, and do to them as you please; only do nothing to these men, for they have come under the shelter of my roof.” </a:t>
            </a:r>
          </a:p>
          <a:p>
            <a:pPr marL="0" indent="0">
              <a:buNone/>
            </a:pPr>
            <a:r>
              <a:rPr lang="en-US" dirty="0"/>
              <a:t>9But they replied, “Stand back!” And they said, “This fellow came here as an alien, and he would play the judge! Now we will deal worse with you than with them.” Then they pressed hard against the man Lot, and came near the door to break it down. </a:t>
            </a:r>
          </a:p>
        </p:txBody>
      </p:sp>
      <p:sp>
        <p:nvSpPr>
          <p:cNvPr id="4" name="Rectangle 12"/>
          <p:cNvSpPr>
            <a:spLocks noGrp="1"/>
          </p:cNvSpPr>
          <p:nvPr>
            <p:ph type="title"/>
          </p:nvPr>
        </p:nvSpPr>
        <p:spPr>
          <a:xfrm>
            <a:off x="457200" y="522974"/>
            <a:ext cx="8229600" cy="646331"/>
          </a:xfrm>
          <a:prstGeom prst="rect">
            <a:avLst/>
          </a:prstGeom>
        </p:spPr>
        <p:txBody>
          <a:bodyPr wrap="square">
            <a:spAutoFit/>
          </a:bodyPr>
          <a:lstStyle/>
          <a:p>
            <a:pPr algn="l"/>
            <a:r>
              <a:rPr lang="en-US" sz="3600" b="1" dirty="0">
                <a:solidFill>
                  <a:schemeClr val="accent1"/>
                </a:solidFill>
                <a:latin typeface="Arial"/>
                <a:cs typeface="Arial"/>
              </a:rPr>
              <a:t>Genesis 19</a:t>
            </a:r>
          </a:p>
        </p:txBody>
      </p:sp>
      <p:sp>
        <p:nvSpPr>
          <p:cNvPr id="5" name="Slide Number Placeholder 1"/>
          <p:cNvSpPr txBox="1">
            <a:spLocks/>
          </p:cNvSpPr>
          <p:nvPr/>
        </p:nvSpPr>
        <p:spPr>
          <a:xfrm>
            <a:off x="5984582"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solidFill>
                  <a:schemeClr val="bg1"/>
                </a:solidFill>
              </a:rPr>
              <a:t>4</a:t>
            </a:r>
          </a:p>
        </p:txBody>
      </p:sp>
    </p:spTree>
    <p:extLst>
      <p:ext uri="{BB962C8B-B14F-4D97-AF65-F5344CB8AC3E}">
        <p14:creationId xmlns:p14="http://schemas.microsoft.com/office/powerpoint/2010/main" val="2351304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05486" y="1169305"/>
            <a:ext cx="8758632" cy="5504207"/>
          </a:xfrm>
        </p:spPr>
        <p:txBody>
          <a:bodyPr>
            <a:normAutofit lnSpcReduction="10000"/>
          </a:bodyPr>
          <a:lstStyle/>
          <a:p>
            <a:pPr marL="0" indent="0">
              <a:buNone/>
            </a:pPr>
            <a:r>
              <a:rPr lang="en-US" baseline="30000" dirty="0"/>
              <a:t>10</a:t>
            </a:r>
            <a:r>
              <a:rPr lang="en-US" dirty="0"/>
              <a:t>But the men inside reached out their hands and brought Lot into the house with them, and shut the door. </a:t>
            </a:r>
            <a:r>
              <a:rPr lang="en-US" baseline="30000" dirty="0"/>
              <a:t>11</a:t>
            </a:r>
            <a:r>
              <a:rPr lang="en-US" dirty="0"/>
              <a:t>And they struck with blindness the men who were at the door of the house, both small and great, so that they were unable to find the door.</a:t>
            </a:r>
          </a:p>
          <a:p>
            <a:pPr marL="0" indent="0">
              <a:buNone/>
            </a:pPr>
            <a:r>
              <a:rPr lang="en-US" baseline="30000" dirty="0"/>
              <a:t>24</a:t>
            </a:r>
            <a:r>
              <a:rPr lang="en-US" dirty="0"/>
              <a:t>Then the </a:t>
            </a:r>
            <a:r>
              <a:rPr lang="en-US" cap="small" dirty="0"/>
              <a:t>Lord</a:t>
            </a:r>
            <a:r>
              <a:rPr lang="en-US" dirty="0"/>
              <a:t> rained on Sodom and Gomorrah brimstone and fire from the </a:t>
            </a:r>
            <a:r>
              <a:rPr lang="en-US" cap="small" dirty="0"/>
              <a:t>Lord</a:t>
            </a:r>
            <a:r>
              <a:rPr lang="en-US" dirty="0"/>
              <a:t> out of heaven; </a:t>
            </a:r>
            <a:r>
              <a:rPr lang="en-US" baseline="30000" dirty="0"/>
              <a:t>25</a:t>
            </a:r>
            <a:r>
              <a:rPr lang="en-US" dirty="0"/>
              <a:t>and he overthrew those cities, and all the Plain, and all the inhabitants of the cities, and what grew on the ground.</a:t>
            </a:r>
          </a:p>
          <a:p>
            <a:endParaRPr lang="en-US" dirty="0"/>
          </a:p>
          <a:p>
            <a:endParaRPr lang="en-US" dirty="0"/>
          </a:p>
          <a:p>
            <a:endParaRPr lang="en-US" dirty="0"/>
          </a:p>
        </p:txBody>
      </p:sp>
      <p:sp>
        <p:nvSpPr>
          <p:cNvPr id="4" name="Rectangle 12"/>
          <p:cNvSpPr>
            <a:spLocks noGrp="1"/>
          </p:cNvSpPr>
          <p:nvPr>
            <p:ph type="title"/>
          </p:nvPr>
        </p:nvSpPr>
        <p:spPr>
          <a:xfrm>
            <a:off x="457200" y="522974"/>
            <a:ext cx="8229600" cy="646331"/>
          </a:xfrm>
          <a:prstGeom prst="rect">
            <a:avLst/>
          </a:prstGeom>
        </p:spPr>
        <p:txBody>
          <a:bodyPr wrap="square">
            <a:spAutoFit/>
          </a:bodyPr>
          <a:lstStyle/>
          <a:p>
            <a:pPr algn="l"/>
            <a:r>
              <a:rPr lang="en-US" sz="3600" b="1" dirty="0">
                <a:solidFill>
                  <a:schemeClr val="accent1"/>
                </a:solidFill>
                <a:latin typeface="Arial"/>
                <a:cs typeface="Arial"/>
              </a:rPr>
              <a:t>Genesis 19</a:t>
            </a:r>
          </a:p>
        </p:txBody>
      </p:sp>
      <p:sp>
        <p:nvSpPr>
          <p:cNvPr id="5" name="Slide Number Placeholder 1"/>
          <p:cNvSpPr txBox="1">
            <a:spLocks/>
          </p:cNvSpPr>
          <p:nvPr/>
        </p:nvSpPr>
        <p:spPr>
          <a:xfrm>
            <a:off x="5984582"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solidFill>
                  <a:schemeClr val="bg1"/>
                </a:solidFill>
              </a:rPr>
              <a:t>5</a:t>
            </a:r>
          </a:p>
        </p:txBody>
      </p:sp>
    </p:spTree>
    <p:extLst>
      <p:ext uri="{BB962C8B-B14F-4D97-AF65-F5344CB8AC3E}">
        <p14:creationId xmlns:p14="http://schemas.microsoft.com/office/powerpoint/2010/main" val="2673341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05486" y="1169305"/>
            <a:ext cx="8758632" cy="5504207"/>
          </a:xfrm>
        </p:spPr>
        <p:txBody>
          <a:bodyPr>
            <a:normAutofit/>
          </a:bodyPr>
          <a:lstStyle/>
          <a:p>
            <a:pPr marL="0" indent="0">
              <a:buNone/>
            </a:pPr>
            <a:r>
              <a:rPr lang="en-US" baseline="30000" dirty="0"/>
              <a:t>9</a:t>
            </a:r>
            <a:r>
              <a:rPr lang="en-US" dirty="0"/>
              <a:t>Do you not know that wrongdoers will not inherit the kingdom of God? Do not be deceived! Fornicators, idolaters, adulterers, male prostitutes, sodomites,</a:t>
            </a:r>
            <a:r>
              <a:rPr lang="en-US" baseline="30000" dirty="0"/>
              <a:t> 10</a:t>
            </a:r>
            <a:r>
              <a:rPr lang="en-US" dirty="0"/>
              <a:t>thieves, the greedy, drunkards, revilers, robbers—none of these will inherit the kingdom of God. </a:t>
            </a:r>
            <a:r>
              <a:rPr lang="en-US" baseline="30000" dirty="0"/>
              <a:t>11</a:t>
            </a:r>
            <a:r>
              <a:rPr lang="en-US" dirty="0"/>
              <a:t>And this is what some of you used to be. But you were washed, you were sanctified, you were justified in the name of the Lord Jesus Christ and in the Spirit of our God.</a:t>
            </a:r>
          </a:p>
        </p:txBody>
      </p:sp>
      <p:sp>
        <p:nvSpPr>
          <p:cNvPr id="4" name="Rectangle 12"/>
          <p:cNvSpPr>
            <a:spLocks noGrp="1"/>
          </p:cNvSpPr>
          <p:nvPr>
            <p:ph type="title"/>
          </p:nvPr>
        </p:nvSpPr>
        <p:spPr>
          <a:xfrm>
            <a:off x="457200" y="522974"/>
            <a:ext cx="8229600" cy="646331"/>
          </a:xfrm>
          <a:prstGeom prst="rect">
            <a:avLst/>
          </a:prstGeom>
        </p:spPr>
        <p:txBody>
          <a:bodyPr wrap="square">
            <a:spAutoFit/>
          </a:bodyPr>
          <a:lstStyle/>
          <a:p>
            <a:pPr algn="l"/>
            <a:r>
              <a:rPr lang="en-US" sz="3600" b="1" dirty="0">
                <a:solidFill>
                  <a:schemeClr val="accent1"/>
                </a:solidFill>
                <a:latin typeface="Arial"/>
                <a:cs typeface="Arial"/>
              </a:rPr>
              <a:t>1 Corinthians 6</a:t>
            </a:r>
          </a:p>
        </p:txBody>
      </p:sp>
      <p:sp>
        <p:nvSpPr>
          <p:cNvPr id="5" name="Slide Number Placeholder 1"/>
          <p:cNvSpPr txBox="1">
            <a:spLocks/>
          </p:cNvSpPr>
          <p:nvPr/>
        </p:nvSpPr>
        <p:spPr>
          <a:xfrm>
            <a:off x="5984582"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solidFill>
                  <a:schemeClr val="bg1"/>
                </a:solidFill>
              </a:rPr>
              <a:t>6</a:t>
            </a:r>
          </a:p>
        </p:txBody>
      </p:sp>
    </p:spTree>
    <p:extLst>
      <p:ext uri="{BB962C8B-B14F-4D97-AF65-F5344CB8AC3E}">
        <p14:creationId xmlns:p14="http://schemas.microsoft.com/office/powerpoint/2010/main" val="2247622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05486" y="1169305"/>
            <a:ext cx="8558374" cy="5504207"/>
          </a:xfrm>
        </p:spPr>
        <p:txBody>
          <a:bodyPr>
            <a:normAutofit/>
          </a:bodyPr>
          <a:lstStyle/>
          <a:p>
            <a:r>
              <a:rPr lang="en-US" dirty="0"/>
              <a:t>And (We sent) Lot when he said to his people: What! do you commit an indecency which any one in the world has not done before you? Most surely you come to males in lust besides females; nay you are an extravagant people. </a:t>
            </a:r>
          </a:p>
        </p:txBody>
      </p:sp>
      <p:sp>
        <p:nvSpPr>
          <p:cNvPr id="4" name="Rectangle 12"/>
          <p:cNvSpPr>
            <a:spLocks noGrp="1"/>
          </p:cNvSpPr>
          <p:nvPr>
            <p:ph type="title"/>
          </p:nvPr>
        </p:nvSpPr>
        <p:spPr>
          <a:xfrm>
            <a:off x="457200" y="522974"/>
            <a:ext cx="8229600" cy="646331"/>
          </a:xfrm>
          <a:prstGeom prst="rect">
            <a:avLst/>
          </a:prstGeom>
        </p:spPr>
        <p:txBody>
          <a:bodyPr wrap="square">
            <a:spAutoFit/>
          </a:bodyPr>
          <a:lstStyle/>
          <a:p>
            <a:pPr algn="l"/>
            <a:r>
              <a:rPr lang="en-US" sz="3600" b="1" dirty="0">
                <a:solidFill>
                  <a:schemeClr val="accent1"/>
                </a:solidFill>
                <a:latin typeface="Arial"/>
                <a:cs typeface="Arial"/>
              </a:rPr>
              <a:t>Quran 7:80-82</a:t>
            </a:r>
          </a:p>
        </p:txBody>
      </p:sp>
      <p:sp>
        <p:nvSpPr>
          <p:cNvPr id="5" name="Slide Number Placeholder 1"/>
          <p:cNvSpPr txBox="1">
            <a:spLocks/>
          </p:cNvSpPr>
          <p:nvPr/>
        </p:nvSpPr>
        <p:spPr>
          <a:xfrm>
            <a:off x="5984582"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solidFill>
                  <a:schemeClr val="bg1"/>
                </a:solidFill>
              </a:rPr>
              <a:t>7</a:t>
            </a:r>
          </a:p>
        </p:txBody>
      </p:sp>
    </p:spTree>
    <p:extLst>
      <p:ext uri="{BB962C8B-B14F-4D97-AF65-F5344CB8AC3E}">
        <p14:creationId xmlns:p14="http://schemas.microsoft.com/office/powerpoint/2010/main" val="97226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p:cNvSpPr>
          <p:nvPr>
            <p:ph type="title"/>
          </p:nvPr>
        </p:nvSpPr>
        <p:spPr>
          <a:xfrm>
            <a:off x="457200" y="2081241"/>
            <a:ext cx="8229600" cy="1754326"/>
          </a:xfrm>
          <a:prstGeom prst="rect">
            <a:avLst/>
          </a:prstGeom>
        </p:spPr>
        <p:txBody>
          <a:bodyPr wrap="square">
            <a:spAutoFit/>
          </a:bodyPr>
          <a:lstStyle/>
          <a:p>
            <a:pPr algn="l"/>
            <a:r>
              <a:rPr lang="en-US" sz="3600" b="1" dirty="0">
                <a:solidFill>
                  <a:schemeClr val="accent1"/>
                </a:solidFill>
                <a:latin typeface="Arial"/>
                <a:cs typeface="Arial"/>
              </a:rPr>
              <a:t>Main Takeaway #1: Legal scriptures matter, but cultural assumptions </a:t>
            </a:r>
            <a:r>
              <a:rPr lang="en-US" sz="3600" b="1" dirty="0">
                <a:latin typeface="Arial"/>
                <a:cs typeface="Arial"/>
              </a:rPr>
              <a:t>typically </a:t>
            </a:r>
            <a:r>
              <a:rPr lang="en-US" sz="3600" b="1" dirty="0">
                <a:solidFill>
                  <a:schemeClr val="accent1"/>
                </a:solidFill>
                <a:latin typeface="Arial"/>
                <a:cs typeface="Arial"/>
              </a:rPr>
              <a:t>matter more.</a:t>
            </a:r>
          </a:p>
        </p:txBody>
      </p:sp>
      <p:sp>
        <p:nvSpPr>
          <p:cNvPr id="9" name="Slide Number Placeholder 1"/>
          <p:cNvSpPr txBox="1">
            <a:spLocks/>
          </p:cNvSpPr>
          <p:nvPr/>
        </p:nvSpPr>
        <p:spPr>
          <a:xfrm>
            <a:off x="5984582"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solidFill>
                  <a:schemeClr val="bg1"/>
                </a:solidFill>
              </a:rPr>
              <a:t>8</a:t>
            </a:r>
          </a:p>
        </p:txBody>
      </p:sp>
    </p:spTree>
    <p:extLst>
      <p:ext uri="{BB962C8B-B14F-4D97-AF65-F5344CB8AC3E}">
        <p14:creationId xmlns:p14="http://schemas.microsoft.com/office/powerpoint/2010/main" val="2996633488"/>
      </p:ext>
    </p:extLst>
  </p:cSld>
  <p:clrMapOvr>
    <a:masterClrMapping/>
  </p:clrMapOvr>
</p:sld>
</file>

<file path=ppt/theme/theme1.xml><?xml version="1.0" encoding="utf-8"?>
<a:theme xmlns:a="http://schemas.openxmlformats.org/drawingml/2006/main" name="Office Theme">
  <a:themeElements>
    <a:clrScheme name="התאמה אישית 4">
      <a:dk1>
        <a:srgbClr val="000000"/>
      </a:dk1>
      <a:lt1>
        <a:srgbClr val="FFFFFF"/>
      </a:lt1>
      <a:dk2>
        <a:srgbClr val="FFFFFF"/>
      </a:dk2>
      <a:lt2>
        <a:srgbClr val="0F4049"/>
      </a:lt2>
      <a:accent1>
        <a:srgbClr val="1C6775"/>
      </a:accent1>
      <a:accent2>
        <a:srgbClr val="818984"/>
      </a:accent2>
      <a:accent3>
        <a:srgbClr val="185051"/>
      </a:accent3>
      <a:accent4>
        <a:srgbClr val="ABAF98"/>
      </a:accent4>
      <a:accent5>
        <a:srgbClr val="FFFFFF"/>
      </a:accent5>
      <a:accent6>
        <a:srgbClr val="1C6775"/>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6719</TotalTime>
  <Words>830</Words>
  <Application>Microsoft Office PowerPoint</Application>
  <PresentationFormat>On-screen Show (4:3)</PresentationFormat>
  <Paragraphs>107</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PowerPoint Presentation</vt:lpstr>
      <vt:lpstr>Structure of talk</vt:lpstr>
      <vt:lpstr>Homosexuality and Abrahamic Religions</vt:lpstr>
      <vt:lpstr>Leviticus 18:22</vt:lpstr>
      <vt:lpstr>Genesis 19</vt:lpstr>
      <vt:lpstr>Genesis 19</vt:lpstr>
      <vt:lpstr>1 Corinthians 6</vt:lpstr>
      <vt:lpstr>Quran 7:80-82</vt:lpstr>
      <vt:lpstr>Main Takeaway #1: Legal scriptures matter, but cultural assumptions typically matter more.</vt:lpstr>
      <vt:lpstr>Religion and Sexual Minority Status in Psychotherapy</vt:lpstr>
      <vt:lpstr>Acculturation Theory</vt:lpstr>
      <vt:lpstr>Therapeutic Implication: Skill Building</vt:lpstr>
      <vt:lpstr>Therapeutic Implication: Identity Formation</vt:lpstr>
      <vt:lpstr>Main Takeaway #2: Religious LGBT+ people are going through a double-identity formation process. Psychotherapy allows “playful space” for them to develop.</vt:lpstr>
      <vt:lpstr>Work with Religious Families</vt:lpstr>
      <vt:lpstr>LGBT+ Family is an Identity Too</vt:lpstr>
      <vt:lpstr>Therapeutic Implication: Loss and Reconstruction</vt:lpstr>
      <vt:lpstr>Therapeutic Implication: Relationship-Based Therapies</vt:lpstr>
      <vt:lpstr>Main Takeaway #3: Families are also going through a process of their own. Psychotherapy allows a judgement-free space to sort it all out.</vt:lpstr>
      <vt:lpstr>Still interested?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Sandra</dc:creator>
  <cp:lastModifiedBy>Benjamin Katz</cp:lastModifiedBy>
  <cp:revision>796</cp:revision>
  <dcterms:created xsi:type="dcterms:W3CDTF">2015-02-25T21:36:04Z</dcterms:created>
  <dcterms:modified xsi:type="dcterms:W3CDTF">2020-05-13T12:03:56Z</dcterms:modified>
</cp:coreProperties>
</file>